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0" r:id="rId2"/>
    <p:sldId id="256" r:id="rId3"/>
    <p:sldId id="319" r:id="rId4"/>
    <p:sldId id="321" r:id="rId5"/>
    <p:sldId id="272" r:id="rId6"/>
    <p:sldId id="274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57" r:id="rId22"/>
    <p:sldId id="275" r:id="rId23"/>
    <p:sldId id="277" r:id="rId24"/>
    <p:sldId id="278" r:id="rId25"/>
    <p:sldId id="280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89" r:id="rId37"/>
    <p:sldId id="291" r:id="rId38"/>
    <p:sldId id="292" r:id="rId39"/>
    <p:sldId id="294" r:id="rId40"/>
    <p:sldId id="316" r:id="rId41"/>
    <p:sldId id="314" r:id="rId42"/>
    <p:sldId id="312" r:id="rId43"/>
    <p:sldId id="315" r:id="rId44"/>
    <p:sldId id="317" r:id="rId45"/>
    <p:sldId id="318" r:id="rId46"/>
    <p:sldId id="293" r:id="rId47"/>
    <p:sldId id="322" r:id="rId48"/>
    <p:sldId id="295" r:id="rId49"/>
    <p:sldId id="296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8" r:id="rId58"/>
    <p:sldId id="305" r:id="rId59"/>
    <p:sldId id="309" r:id="rId60"/>
    <p:sldId id="307" r:id="rId61"/>
    <p:sldId id="306" r:id="rId62"/>
    <p:sldId id="310" r:id="rId63"/>
    <p:sldId id="311" r:id="rId64"/>
    <p:sldId id="313" r:id="rId65"/>
    <p:sldId id="323" r:id="rId66"/>
    <p:sldId id="324" r:id="rId67"/>
    <p:sldId id="325" r:id="rId68"/>
    <p:sldId id="326" r:id="rId69"/>
    <p:sldId id="32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91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AE8F-C330-49BD-BE2A-D836CC958D2D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E9CD6-7071-4F2A-ABB6-212829DFB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00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AE8F-C330-49BD-BE2A-D836CC958D2D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E9CD6-7071-4F2A-ABB6-212829DFB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07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AE8F-C330-49BD-BE2A-D836CC958D2D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E9CD6-7071-4F2A-ABB6-212829DFB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6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AE8F-C330-49BD-BE2A-D836CC958D2D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E9CD6-7071-4F2A-ABB6-212829DFB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99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AE8F-C330-49BD-BE2A-D836CC958D2D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E9CD6-7071-4F2A-ABB6-212829DFB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52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AE8F-C330-49BD-BE2A-D836CC958D2D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E9CD6-7071-4F2A-ABB6-212829DFB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90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AE8F-C330-49BD-BE2A-D836CC958D2D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E9CD6-7071-4F2A-ABB6-212829DFB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8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AE8F-C330-49BD-BE2A-D836CC958D2D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E9CD6-7071-4F2A-ABB6-212829DFB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0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AE8F-C330-49BD-BE2A-D836CC958D2D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E9CD6-7071-4F2A-ABB6-212829DFB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5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AE8F-C330-49BD-BE2A-D836CC958D2D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E9CD6-7071-4F2A-ABB6-212829DFB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0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AE8F-C330-49BD-BE2A-D836CC958D2D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E9CD6-7071-4F2A-ABB6-212829DFB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91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BAE8F-C330-49BD-BE2A-D836CC958D2D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E9CD6-7071-4F2A-ABB6-212829DFB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8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Radar Project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28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812" y="1533338"/>
            <a:ext cx="5462843" cy="4400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28" y="1562815"/>
            <a:ext cx="5512527" cy="4390412"/>
          </a:xfrm>
          <a:prstGeom prst="rect">
            <a:avLst/>
          </a:prstGeom>
        </p:spPr>
      </p:pic>
      <p:sp>
        <p:nvSpPr>
          <p:cNvPr id="6" name="Round Same Side Corner Rectangle 5"/>
          <p:cNvSpPr/>
          <p:nvPr/>
        </p:nvSpPr>
        <p:spPr>
          <a:xfrm>
            <a:off x="1524000" y="-1"/>
            <a:ext cx="9144000" cy="1352283"/>
          </a:xfrm>
          <a:prstGeom prst="round2SameRect">
            <a:avLst>
              <a:gd name="adj1" fmla="val 22691"/>
              <a:gd name="adj2" fmla="val 0"/>
            </a:avLst>
          </a:prstGeom>
          <a:solidFill>
            <a:srgbClr val="2B6CA7"/>
          </a:solidFill>
          <a:ln>
            <a:noFill/>
          </a:ln>
          <a:effectLst>
            <a:outerShdw blurRad="635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KALMAN Filter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942" y="6163435"/>
            <a:ext cx="8684251" cy="50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4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2" y="1562816"/>
            <a:ext cx="5434413" cy="4328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25" y="1561418"/>
            <a:ext cx="5521831" cy="4439333"/>
          </a:xfrm>
          <a:prstGeom prst="rect">
            <a:avLst/>
          </a:prstGeom>
        </p:spPr>
      </p:pic>
      <p:sp>
        <p:nvSpPr>
          <p:cNvPr id="6" name="Round Same Side Corner Rectangle 5"/>
          <p:cNvSpPr/>
          <p:nvPr/>
        </p:nvSpPr>
        <p:spPr>
          <a:xfrm>
            <a:off x="1524000" y="-1"/>
            <a:ext cx="9144000" cy="1352283"/>
          </a:xfrm>
          <a:prstGeom prst="round2SameRect">
            <a:avLst>
              <a:gd name="adj1" fmla="val 22691"/>
              <a:gd name="adj2" fmla="val 0"/>
            </a:avLst>
          </a:prstGeom>
          <a:solidFill>
            <a:srgbClr val="2B6CA7"/>
          </a:solidFill>
          <a:ln>
            <a:noFill/>
          </a:ln>
          <a:effectLst>
            <a:outerShdw blurRad="635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KALMAN Filter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942" y="6163435"/>
            <a:ext cx="8684251" cy="50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3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188" y="1567847"/>
            <a:ext cx="5395914" cy="4323167"/>
          </a:xfrm>
          <a:prstGeom prst="rect">
            <a:avLst/>
          </a:prstGeom>
        </p:spPr>
      </p:pic>
      <p:sp>
        <p:nvSpPr>
          <p:cNvPr id="4" name="Round Same Side Corner Rectangle 3"/>
          <p:cNvSpPr/>
          <p:nvPr/>
        </p:nvSpPr>
        <p:spPr>
          <a:xfrm>
            <a:off x="1524000" y="-1"/>
            <a:ext cx="9144000" cy="1352283"/>
          </a:xfrm>
          <a:prstGeom prst="round2SameRect">
            <a:avLst>
              <a:gd name="adj1" fmla="val 22691"/>
              <a:gd name="adj2" fmla="val 0"/>
            </a:avLst>
          </a:prstGeom>
          <a:solidFill>
            <a:srgbClr val="2B6CA7"/>
          </a:solidFill>
          <a:ln>
            <a:noFill/>
          </a:ln>
          <a:effectLst>
            <a:outerShdw blurRad="635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KALMAN Filter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942" y="6163435"/>
            <a:ext cx="8684251" cy="50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2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092" y="1584804"/>
            <a:ext cx="5365010" cy="4353748"/>
          </a:xfrm>
          <a:prstGeom prst="rect">
            <a:avLst/>
          </a:prstGeom>
        </p:spPr>
      </p:pic>
      <p:sp>
        <p:nvSpPr>
          <p:cNvPr id="4" name="Round Same Side Corner Rectangle 3"/>
          <p:cNvSpPr/>
          <p:nvPr/>
        </p:nvSpPr>
        <p:spPr>
          <a:xfrm>
            <a:off x="1524000" y="-1"/>
            <a:ext cx="9144000" cy="1352283"/>
          </a:xfrm>
          <a:prstGeom prst="round2SameRect">
            <a:avLst>
              <a:gd name="adj1" fmla="val 22691"/>
              <a:gd name="adj2" fmla="val 0"/>
            </a:avLst>
          </a:prstGeom>
          <a:solidFill>
            <a:srgbClr val="2B6CA7"/>
          </a:solidFill>
          <a:ln>
            <a:noFill/>
          </a:ln>
          <a:effectLst>
            <a:outerShdw blurRad="635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KALMAN Filter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942" y="6163435"/>
            <a:ext cx="8684251" cy="50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691" y="1605425"/>
            <a:ext cx="5312327" cy="4296423"/>
          </a:xfrm>
          <a:prstGeom prst="rect">
            <a:avLst/>
          </a:prstGeom>
        </p:spPr>
      </p:pic>
      <p:sp>
        <p:nvSpPr>
          <p:cNvPr id="4" name="Round Same Side Corner Rectangle 3"/>
          <p:cNvSpPr/>
          <p:nvPr/>
        </p:nvSpPr>
        <p:spPr>
          <a:xfrm>
            <a:off x="1524000" y="-1"/>
            <a:ext cx="9144000" cy="1352283"/>
          </a:xfrm>
          <a:prstGeom prst="round2SameRect">
            <a:avLst>
              <a:gd name="adj1" fmla="val 22691"/>
              <a:gd name="adj2" fmla="val 0"/>
            </a:avLst>
          </a:prstGeom>
          <a:solidFill>
            <a:srgbClr val="2B6CA7"/>
          </a:solidFill>
          <a:ln>
            <a:noFill/>
          </a:ln>
          <a:effectLst>
            <a:outerShdw blurRad="635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KALMAN Filter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942" y="6163435"/>
            <a:ext cx="8684251" cy="50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2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692" y="1639813"/>
            <a:ext cx="5321601" cy="4284788"/>
          </a:xfrm>
          <a:prstGeom prst="rect">
            <a:avLst/>
          </a:prstGeom>
        </p:spPr>
      </p:pic>
      <p:sp>
        <p:nvSpPr>
          <p:cNvPr id="4" name="Round Same Side Corner Rectangle 3"/>
          <p:cNvSpPr/>
          <p:nvPr/>
        </p:nvSpPr>
        <p:spPr>
          <a:xfrm>
            <a:off x="1524000" y="-1"/>
            <a:ext cx="9144000" cy="1352283"/>
          </a:xfrm>
          <a:prstGeom prst="round2SameRect">
            <a:avLst>
              <a:gd name="adj1" fmla="val 22691"/>
              <a:gd name="adj2" fmla="val 0"/>
            </a:avLst>
          </a:prstGeom>
          <a:solidFill>
            <a:srgbClr val="2B6CA7"/>
          </a:solidFill>
          <a:ln>
            <a:noFill/>
          </a:ln>
          <a:effectLst>
            <a:outerShdw blurRad="635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KALMAN Filter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942" y="6163435"/>
            <a:ext cx="8684251" cy="50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5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692" y="1639813"/>
            <a:ext cx="5321601" cy="42847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605" y="1638100"/>
            <a:ext cx="5304188" cy="4274861"/>
          </a:xfrm>
          <a:prstGeom prst="rect">
            <a:avLst/>
          </a:prstGeom>
        </p:spPr>
      </p:pic>
      <p:sp>
        <p:nvSpPr>
          <p:cNvPr id="6" name="Round Same Side Corner Rectangle 5"/>
          <p:cNvSpPr/>
          <p:nvPr/>
        </p:nvSpPr>
        <p:spPr>
          <a:xfrm>
            <a:off x="1524000" y="-1"/>
            <a:ext cx="9144000" cy="1352283"/>
          </a:xfrm>
          <a:prstGeom prst="round2SameRect">
            <a:avLst>
              <a:gd name="adj1" fmla="val 22691"/>
              <a:gd name="adj2" fmla="val 0"/>
            </a:avLst>
          </a:prstGeom>
          <a:solidFill>
            <a:srgbClr val="2B6CA7"/>
          </a:solidFill>
          <a:ln>
            <a:noFill/>
          </a:ln>
          <a:effectLst>
            <a:outerShdw blurRad="635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KALMAN Filter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942" y="6163435"/>
            <a:ext cx="8684251" cy="50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3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729" y="1628113"/>
            <a:ext cx="5242064" cy="4229155"/>
          </a:xfrm>
          <a:prstGeom prst="rect">
            <a:avLst/>
          </a:prstGeom>
        </p:spPr>
      </p:pic>
      <p:sp>
        <p:nvSpPr>
          <p:cNvPr id="4" name="Round Same Side Corner Rectangle 3"/>
          <p:cNvSpPr/>
          <p:nvPr/>
        </p:nvSpPr>
        <p:spPr>
          <a:xfrm>
            <a:off x="1524000" y="-1"/>
            <a:ext cx="9144000" cy="1352283"/>
          </a:xfrm>
          <a:prstGeom prst="round2SameRect">
            <a:avLst>
              <a:gd name="adj1" fmla="val 22691"/>
              <a:gd name="adj2" fmla="val 0"/>
            </a:avLst>
          </a:prstGeom>
          <a:solidFill>
            <a:srgbClr val="2B6CA7"/>
          </a:solidFill>
          <a:ln>
            <a:noFill/>
          </a:ln>
          <a:effectLst>
            <a:outerShdw blurRad="635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KALMAN Filter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942" y="6163435"/>
            <a:ext cx="8684251" cy="50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692" y="1639813"/>
            <a:ext cx="5321601" cy="42847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605" y="1638100"/>
            <a:ext cx="5304188" cy="42748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729" y="1628113"/>
            <a:ext cx="5242064" cy="42291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310" y="1626274"/>
            <a:ext cx="5274568" cy="4298565"/>
          </a:xfrm>
          <a:prstGeom prst="rect">
            <a:avLst/>
          </a:prstGeom>
        </p:spPr>
      </p:pic>
      <p:sp>
        <p:nvSpPr>
          <p:cNvPr id="7" name="Round Same Side Corner Rectangle 6"/>
          <p:cNvSpPr/>
          <p:nvPr/>
        </p:nvSpPr>
        <p:spPr>
          <a:xfrm>
            <a:off x="1524000" y="-1"/>
            <a:ext cx="9144000" cy="1352283"/>
          </a:xfrm>
          <a:prstGeom prst="round2SameRect">
            <a:avLst>
              <a:gd name="adj1" fmla="val 22691"/>
              <a:gd name="adj2" fmla="val 0"/>
            </a:avLst>
          </a:prstGeom>
          <a:solidFill>
            <a:srgbClr val="2B6CA7"/>
          </a:solidFill>
          <a:ln>
            <a:noFill/>
          </a:ln>
          <a:effectLst>
            <a:outerShdw blurRad="635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KALMAN Filter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2942" y="6163435"/>
            <a:ext cx="8684251" cy="50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8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470" y="1637816"/>
            <a:ext cx="5195823" cy="4150510"/>
          </a:xfrm>
          <a:prstGeom prst="rect">
            <a:avLst/>
          </a:prstGeom>
        </p:spPr>
      </p:pic>
      <p:sp>
        <p:nvSpPr>
          <p:cNvPr id="4" name="Round Same Side Corner Rectangle 3"/>
          <p:cNvSpPr/>
          <p:nvPr/>
        </p:nvSpPr>
        <p:spPr>
          <a:xfrm>
            <a:off x="1524000" y="-1"/>
            <a:ext cx="9144000" cy="1352283"/>
          </a:xfrm>
          <a:prstGeom prst="round2SameRect">
            <a:avLst>
              <a:gd name="adj1" fmla="val 22691"/>
              <a:gd name="adj2" fmla="val 0"/>
            </a:avLst>
          </a:prstGeom>
          <a:solidFill>
            <a:srgbClr val="2B6CA7"/>
          </a:solidFill>
          <a:ln>
            <a:noFill/>
          </a:ln>
          <a:effectLst>
            <a:outerShdw blurRad="635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KALMAN Filter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942" y="6163435"/>
            <a:ext cx="8684251" cy="50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0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Lidar and Radar Fusion with Kalman Filters in C++</a:t>
            </a:r>
          </a:p>
        </p:txBody>
      </p:sp>
    </p:spTree>
    <p:extLst>
      <p:ext uri="{BB962C8B-B14F-4D97-AF65-F5344CB8AC3E}">
        <p14:creationId xmlns:p14="http://schemas.microsoft.com/office/powerpoint/2010/main" val="263100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342" y="1628870"/>
            <a:ext cx="5204444" cy="4159457"/>
          </a:xfrm>
          <a:prstGeom prst="rect">
            <a:avLst/>
          </a:prstGeom>
        </p:spPr>
      </p:pic>
      <p:sp>
        <p:nvSpPr>
          <p:cNvPr id="4" name="Round Same Side Corner Rectangle 3"/>
          <p:cNvSpPr/>
          <p:nvPr/>
        </p:nvSpPr>
        <p:spPr>
          <a:xfrm>
            <a:off x="1524000" y="-38638"/>
            <a:ext cx="9144000" cy="1352283"/>
          </a:xfrm>
          <a:prstGeom prst="round2SameRect">
            <a:avLst>
              <a:gd name="adj1" fmla="val 22691"/>
              <a:gd name="adj2" fmla="val 0"/>
            </a:avLst>
          </a:prstGeom>
          <a:solidFill>
            <a:srgbClr val="2B6CA7"/>
          </a:solidFill>
          <a:ln>
            <a:noFill/>
          </a:ln>
          <a:effectLst>
            <a:outerShdw blurRad="635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KALMAN Filter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942" y="6163435"/>
            <a:ext cx="8684251" cy="50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3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Lidar-Radar Measurements Fusion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851"/>
            <a:ext cx="8698286" cy="56411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286" y="1065851"/>
            <a:ext cx="3059697" cy="26718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286" y="3737745"/>
            <a:ext cx="3059697" cy="296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8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" y="201334"/>
            <a:ext cx="12122364" cy="629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2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970" y="0"/>
            <a:ext cx="9938972" cy="6769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503" y="1937857"/>
            <a:ext cx="1812022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Lidar </a:t>
            </a:r>
          </a:p>
          <a:p>
            <a:pPr algn="ctr"/>
            <a:r>
              <a:rPr lang="en-US" sz="4800" dirty="0" smtClean="0"/>
              <a:t>+ </a:t>
            </a:r>
          </a:p>
          <a:p>
            <a:pPr algn="ctr"/>
            <a:r>
              <a:rPr lang="en-US" sz="4800" dirty="0" smtClean="0"/>
              <a:t>Radar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813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83028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Lidar + Radar</a:t>
            </a:r>
            <a:endParaRPr lang="en-US" sz="4800" dirty="0"/>
          </a:p>
        </p:txBody>
      </p:sp>
      <p:pic>
        <p:nvPicPr>
          <p:cNvPr id="1026" name="Picture 2" descr="https://video.udacity-data.com/topher/2017/February/58b4bc06_screen-shot-2017-02-27-at-17.52.45/screen-shot-2017-02-27-at-17.52.4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17" y="1072344"/>
            <a:ext cx="10942942" cy="568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8" y="3950202"/>
            <a:ext cx="946914" cy="27337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55" y="5461280"/>
            <a:ext cx="811379" cy="30793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123963" y="6065240"/>
            <a:ext cx="385894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38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83028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Lidar + Radar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36" y="1106211"/>
            <a:ext cx="11534775" cy="1390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836" y="2692866"/>
            <a:ext cx="11449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Because we have already run a prediction-update iteration with the first sensor at time k+3, the output of the second prediction at time k+3 will actually be identical to the output from the update step with the first sensor.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So</a:t>
            </a:r>
            <a:r>
              <a:rPr lang="en-US" dirty="0"/>
              <a:t>, in theory, you could skip the second prediction step and just run a prediction, update, update iteration.</a:t>
            </a:r>
          </a:p>
        </p:txBody>
      </p:sp>
    </p:spTree>
    <p:extLst>
      <p:ext uri="{BB962C8B-B14F-4D97-AF65-F5344CB8AC3E}">
        <p14:creationId xmlns:p14="http://schemas.microsoft.com/office/powerpoint/2010/main" val="27764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Definition of </a:t>
            </a:r>
            <a:r>
              <a:rPr lang="en-US" b="1" dirty="0" smtClean="0"/>
              <a:t>Variables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937" y="1128418"/>
            <a:ext cx="9937968" cy="57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8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83028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Kalman Filter Equations</a:t>
            </a:r>
            <a:endParaRPr lang="en-US" sz="4800" dirty="0"/>
          </a:p>
        </p:txBody>
      </p:sp>
      <p:grpSp>
        <p:nvGrpSpPr>
          <p:cNvPr id="8" name="Group 7"/>
          <p:cNvGrpSpPr/>
          <p:nvPr/>
        </p:nvGrpSpPr>
        <p:grpSpPr>
          <a:xfrm>
            <a:off x="670817" y="1075234"/>
            <a:ext cx="10942942" cy="5580390"/>
            <a:chOff x="670817" y="1075234"/>
            <a:chExt cx="10942942" cy="55803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817" y="1075234"/>
              <a:ext cx="9790255" cy="55803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1072" y="1075234"/>
              <a:ext cx="1152687" cy="558039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9343505" y="3857105"/>
            <a:ext cx="211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Process Noise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43504" y="5721927"/>
            <a:ext cx="211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Measurement Noise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04852" y="4946073"/>
            <a:ext cx="123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i.e. </a:t>
            </a:r>
            <a:r>
              <a:rPr lang="en-US" dirty="0" smtClean="0">
                <a:solidFill>
                  <a:srgbClr val="C00000"/>
                </a:solidFill>
              </a:rPr>
              <a:t>mean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3663" y="4946073"/>
            <a:ext cx="233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i.e. Covariance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6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83028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Kalman Filter Equations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17" y="1098424"/>
            <a:ext cx="10942942" cy="56427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78676" y="5178829"/>
            <a:ext cx="3707477" cy="9892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82493" y="5178829"/>
            <a:ext cx="3064031" cy="9892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98669" y="6109855"/>
            <a:ext cx="54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45730" y="6109855"/>
            <a:ext cx="537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H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12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83028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Kalman Filter Equations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0818" y="1080362"/>
            <a:ext cx="10942941" cy="5636472"/>
            <a:chOff x="670818" y="1080362"/>
            <a:chExt cx="10942941" cy="56364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818" y="1080362"/>
              <a:ext cx="10410048" cy="56364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1072" y="1080362"/>
              <a:ext cx="1152687" cy="5636472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602131" y="4911050"/>
            <a:ext cx="122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Kalman Gain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 flipH="1">
            <a:off x="6946081" y="5226341"/>
            <a:ext cx="526811" cy="50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9897" y="5828314"/>
            <a:ext cx="258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 smtClean="0">
                <a:solidFill>
                  <a:srgbClr val="FF0000"/>
                </a:solidFill>
              </a:rPr>
              <a:t>State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ovariance Matrix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028128" y="5518506"/>
            <a:ext cx="1" cy="4040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50234" y="5147974"/>
            <a:ext cx="1525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Process noise </a:t>
            </a:r>
            <a:r>
              <a:rPr lang="en-US" dirty="0">
                <a:solidFill>
                  <a:srgbClr val="FF0000"/>
                </a:solidFill>
              </a:rPr>
              <a:t>Covariance Matrix 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471332" y="5344486"/>
            <a:ext cx="378904" cy="76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89569" y="4369195"/>
            <a:ext cx="258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Process </a:t>
            </a:r>
            <a:r>
              <a:rPr lang="en-US" dirty="0" smtClean="0">
                <a:solidFill>
                  <a:srgbClr val="FF0000"/>
                </a:solidFill>
              </a:rPr>
              <a:t>noise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910667" y="4565707"/>
            <a:ext cx="378904" cy="76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97975" y="3975743"/>
            <a:ext cx="287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 state </a:t>
            </a:r>
            <a:r>
              <a:rPr lang="en-US" dirty="0" smtClean="0">
                <a:solidFill>
                  <a:srgbClr val="FF0000"/>
                </a:solidFill>
              </a:rPr>
              <a:t>Transformation matrix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061684" y="4160409"/>
            <a:ext cx="269847" cy="2087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49039" y="4673428"/>
            <a:ext cx="287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 state </a:t>
            </a:r>
            <a:r>
              <a:rPr lang="en-US" dirty="0" smtClean="0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/>
          <p:cNvCxnSpPr>
            <a:stCxn id="24" idx="1"/>
          </p:cNvCxnSpPr>
          <p:nvPr/>
        </p:nvCxnSpPr>
        <p:spPr>
          <a:xfrm flipH="1" flipV="1">
            <a:off x="3163051" y="4697548"/>
            <a:ext cx="85988" cy="160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129079" y="4111732"/>
            <a:ext cx="1527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Measurement noise Covariance Matrix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9928034" y="4606953"/>
            <a:ext cx="203108" cy="50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033233" y="3198729"/>
            <a:ext cx="1641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Measurement Transformation Matrix</a:t>
            </a:r>
          </a:p>
        </p:txBody>
      </p:sp>
      <p:cxnSp>
        <p:nvCxnSpPr>
          <p:cNvPr id="38" name="Elbow Connector 37"/>
          <p:cNvCxnSpPr/>
          <p:nvPr/>
        </p:nvCxnSpPr>
        <p:spPr>
          <a:xfrm flipV="1">
            <a:off x="8808440" y="3833769"/>
            <a:ext cx="1320639" cy="141974"/>
          </a:xfrm>
          <a:prstGeom prst="bentConnector3">
            <a:avLst>
              <a:gd name="adj1" fmla="val 1088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325299" y="3464653"/>
            <a:ext cx="0" cy="3061982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427366" y="3732258"/>
            <a:ext cx="287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 Meas. Vector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rot="20700000">
            <a:off x="7852948" y="3881820"/>
            <a:ext cx="199777" cy="179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191173" y="4111732"/>
            <a:ext cx="860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Vector update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rot="9000000" flipH="1" flipV="1">
            <a:off x="1852411" y="4351186"/>
            <a:ext cx="85988" cy="160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34963" y="5518259"/>
            <a:ext cx="1595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 smtClean="0">
                <a:solidFill>
                  <a:srgbClr val="FF0000"/>
                </a:solidFill>
              </a:rPr>
              <a:t>State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ovariance Matrix update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1404851" y="5407901"/>
            <a:ext cx="490553" cy="2696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rved Up Arrow 1"/>
          <p:cNvSpPr/>
          <p:nvPr/>
        </p:nvSpPr>
        <p:spPr>
          <a:xfrm>
            <a:off x="5598410" y="6127332"/>
            <a:ext cx="1453778" cy="50707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Up Arrow 30"/>
          <p:cNvSpPr/>
          <p:nvPr/>
        </p:nvSpPr>
        <p:spPr>
          <a:xfrm flipH="1" flipV="1">
            <a:off x="5581622" y="3073382"/>
            <a:ext cx="1490008" cy="636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5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1736198" cy="68536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53825" y="-1"/>
              <a:ext cx="638175" cy="6858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64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156966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Kalman Filter Equations in C</a:t>
            </a:r>
            <a:r>
              <a:rPr lang="en-US" sz="4800" dirty="0" smtClean="0"/>
              <a:t>++</a:t>
            </a:r>
          </a:p>
          <a:p>
            <a:pPr algn="ctr"/>
            <a:r>
              <a:rPr lang="en-US" sz="4800" dirty="0" smtClean="0"/>
              <a:t>Code: tracking_1d.cc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3507971" y="2992582"/>
            <a:ext cx="402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P,R value </a:t>
            </a:r>
            <a:r>
              <a:rPr lang="en-US" smtClean="0"/>
              <a:t>initial values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6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2D Linear Motion Model (Constant Velocity model)</a:t>
            </a:r>
            <a:endParaRPr lang="en-US" sz="4000" dirty="0"/>
          </a:p>
        </p:txBody>
      </p:sp>
      <p:grpSp>
        <p:nvGrpSpPr>
          <p:cNvPr id="5" name="Group 4"/>
          <p:cNvGrpSpPr/>
          <p:nvPr/>
        </p:nvGrpSpPr>
        <p:grpSpPr>
          <a:xfrm>
            <a:off x="670817" y="1087184"/>
            <a:ext cx="10958311" cy="5680916"/>
            <a:chOff x="670817" y="1087184"/>
            <a:chExt cx="10958311" cy="568091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817" y="1087185"/>
              <a:ext cx="10559678" cy="568091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6603" y="1087184"/>
              <a:ext cx="1152525" cy="5680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233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4529" y="301699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Measurements could come in inconsistent delta t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372"/>
            <a:ext cx="12192000" cy="49376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35310" y="6160790"/>
            <a:ext cx="10298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4F4F4F"/>
                </a:solidFill>
                <a:latin typeface="Open Sans"/>
              </a:rPr>
              <a:t>The </a:t>
            </a:r>
            <a:r>
              <a:rPr lang="en-US" b="1" dirty="0">
                <a:solidFill>
                  <a:srgbClr val="4F4F4F"/>
                </a:solidFill>
                <a:latin typeface="Open Sans"/>
              </a:rPr>
              <a:t>process noise depends on both: the elapsed time and the uncertainty of acceleration.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617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83028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Kalman Filter Road Map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5" r="-21"/>
          <a:stretch/>
        </p:blipFill>
        <p:spPr>
          <a:xfrm>
            <a:off x="710416" y="1050096"/>
            <a:ext cx="10863743" cy="573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1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2D Linear Motion Model (Constant Velocity model)</a:t>
            </a:r>
            <a:endParaRPr lang="en-US" sz="4000" dirty="0"/>
          </a:p>
        </p:txBody>
      </p:sp>
      <p:grpSp>
        <p:nvGrpSpPr>
          <p:cNvPr id="5" name="Group 4"/>
          <p:cNvGrpSpPr/>
          <p:nvPr/>
        </p:nvGrpSpPr>
        <p:grpSpPr>
          <a:xfrm>
            <a:off x="670817" y="1030399"/>
            <a:ext cx="10942943" cy="5819212"/>
            <a:chOff x="670817" y="1030399"/>
            <a:chExt cx="10942943" cy="581921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817" y="1030399"/>
              <a:ext cx="10696266" cy="581921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67084" y="1030399"/>
              <a:ext cx="246676" cy="5819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52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2D Linear Motion Model (Constant Velocity model)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17" y="1132458"/>
            <a:ext cx="10942942" cy="515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3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2D Linear Motion Model (Constant Velocity model)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335" r="5871"/>
          <a:stretch/>
        </p:blipFill>
        <p:spPr>
          <a:xfrm>
            <a:off x="679508" y="1098424"/>
            <a:ext cx="10947633" cy="46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4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Lidar Measurement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17" y="929936"/>
            <a:ext cx="10942942" cy="56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2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Lidar Measurement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670817" y="911059"/>
            <a:ext cx="10942942" cy="5774899"/>
            <a:chOff x="670817" y="911059"/>
            <a:chExt cx="10942942" cy="5774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817" y="911059"/>
              <a:ext cx="10753898" cy="577489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1442" y="913808"/>
              <a:ext cx="222317" cy="577215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184" y="5066780"/>
            <a:ext cx="2276475" cy="781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827" y="3278677"/>
            <a:ext cx="3281191" cy="8431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237018" y="3198501"/>
            <a:ext cx="17982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Measurement noise Covariance Matrix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671280" y="4712714"/>
            <a:ext cx="385897" cy="132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flipV="1">
            <a:off x="2294313" y="3358343"/>
            <a:ext cx="2942705" cy="182879"/>
          </a:xfrm>
          <a:prstGeom prst="bentConnector3">
            <a:avLst>
              <a:gd name="adj1" fmla="val 0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668935" y="4486171"/>
            <a:ext cx="2193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State Vector update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06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83028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Kalman Filter Equations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0818" y="1080362"/>
            <a:ext cx="10942941" cy="5636472"/>
            <a:chOff x="670818" y="1080362"/>
            <a:chExt cx="10942941" cy="56364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818" y="1080362"/>
              <a:ext cx="10410048" cy="56364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1072" y="1080362"/>
              <a:ext cx="1152687" cy="5636472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602131" y="4911050"/>
            <a:ext cx="122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Kalman Gain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 flipH="1">
            <a:off x="6946081" y="5226341"/>
            <a:ext cx="526811" cy="50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9897" y="5828314"/>
            <a:ext cx="258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 smtClean="0">
                <a:solidFill>
                  <a:srgbClr val="FF0000"/>
                </a:solidFill>
              </a:rPr>
              <a:t>State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ovariance Matrix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028128" y="5518506"/>
            <a:ext cx="1" cy="4040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50234" y="5147974"/>
            <a:ext cx="1525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Process noise </a:t>
            </a:r>
            <a:r>
              <a:rPr lang="en-US" dirty="0">
                <a:solidFill>
                  <a:srgbClr val="FF0000"/>
                </a:solidFill>
              </a:rPr>
              <a:t>Covariance Matrix 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471332" y="5344486"/>
            <a:ext cx="378904" cy="76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89569" y="4369195"/>
            <a:ext cx="258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Process </a:t>
            </a:r>
            <a:r>
              <a:rPr lang="en-US" dirty="0" smtClean="0">
                <a:solidFill>
                  <a:srgbClr val="FF0000"/>
                </a:solidFill>
              </a:rPr>
              <a:t>noise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910667" y="4565707"/>
            <a:ext cx="378904" cy="76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97975" y="3975743"/>
            <a:ext cx="287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 state </a:t>
            </a:r>
            <a:r>
              <a:rPr lang="en-US" dirty="0" smtClean="0">
                <a:solidFill>
                  <a:srgbClr val="FF0000"/>
                </a:solidFill>
              </a:rPr>
              <a:t>Transformation matrix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061684" y="4160409"/>
            <a:ext cx="269847" cy="2087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49039" y="4673428"/>
            <a:ext cx="287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 state </a:t>
            </a:r>
            <a:r>
              <a:rPr lang="en-US" dirty="0" smtClean="0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/>
          <p:cNvCxnSpPr>
            <a:stCxn id="24" idx="1"/>
          </p:cNvCxnSpPr>
          <p:nvPr/>
        </p:nvCxnSpPr>
        <p:spPr>
          <a:xfrm flipH="1" flipV="1">
            <a:off x="3163051" y="4697548"/>
            <a:ext cx="85988" cy="160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129079" y="4111732"/>
            <a:ext cx="1527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Measurement noise Covariance Matrix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9928034" y="4606953"/>
            <a:ext cx="203108" cy="50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033233" y="3198729"/>
            <a:ext cx="1641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Measurement Transformation Matrix</a:t>
            </a:r>
          </a:p>
        </p:txBody>
      </p:sp>
      <p:cxnSp>
        <p:nvCxnSpPr>
          <p:cNvPr id="38" name="Elbow Connector 37"/>
          <p:cNvCxnSpPr/>
          <p:nvPr/>
        </p:nvCxnSpPr>
        <p:spPr>
          <a:xfrm flipV="1">
            <a:off x="8808440" y="3833769"/>
            <a:ext cx="1320639" cy="141974"/>
          </a:xfrm>
          <a:prstGeom prst="bentConnector3">
            <a:avLst>
              <a:gd name="adj1" fmla="val 1088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325299" y="3464653"/>
            <a:ext cx="0" cy="3061982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427366" y="3732258"/>
            <a:ext cx="287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 Meas. Vector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rot="20700000">
            <a:off x="7852948" y="3881820"/>
            <a:ext cx="199777" cy="179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191173" y="4111732"/>
            <a:ext cx="860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Vector update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rot="9000000" flipH="1" flipV="1">
            <a:off x="1852411" y="4351186"/>
            <a:ext cx="85988" cy="160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34963" y="5518259"/>
            <a:ext cx="1595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 smtClean="0">
                <a:solidFill>
                  <a:srgbClr val="FF0000"/>
                </a:solidFill>
              </a:rPr>
              <a:t>State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ovariance Matrix update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1404851" y="5407901"/>
            <a:ext cx="490553" cy="2696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93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Kalman Filter Results</a:t>
            </a:r>
            <a:endParaRPr lang="en-US" dirty="0"/>
          </a:p>
        </p:txBody>
      </p:sp>
      <p:pic>
        <p:nvPicPr>
          <p:cNvPr id="1026" name="Picture 2" descr="11: Special case of Moving average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776" y="1325563"/>
            <a:ext cx="6691115" cy="501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43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Laser </a:t>
            </a:r>
            <a:r>
              <a:rPr lang="en-US" sz="4800" dirty="0" smtClean="0"/>
              <a:t>Measurements </a:t>
            </a:r>
            <a:r>
              <a:rPr lang="en-US" sz="4800" dirty="0" smtClean="0"/>
              <a:t>Quiz: Code</a:t>
            </a:r>
            <a:endParaRPr lang="en-US" sz="4800" dirty="0"/>
          </a:p>
        </p:txBody>
      </p:sp>
      <p:grpSp>
        <p:nvGrpSpPr>
          <p:cNvPr id="9" name="Group 8"/>
          <p:cNvGrpSpPr/>
          <p:nvPr/>
        </p:nvGrpSpPr>
        <p:grpSpPr>
          <a:xfrm>
            <a:off x="670817" y="1173667"/>
            <a:ext cx="10942941" cy="5410820"/>
            <a:chOff x="670817" y="1173667"/>
            <a:chExt cx="10942941" cy="54108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7547" y="1173667"/>
              <a:ext cx="7949481" cy="541082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17027" y="1173667"/>
              <a:ext cx="1496731" cy="541082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817" y="1173667"/>
              <a:ext cx="1496729" cy="5410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418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Laser </a:t>
            </a:r>
            <a:r>
              <a:rPr lang="en-US" sz="4800" dirty="0" smtClean="0"/>
              <a:t>Measurements </a:t>
            </a:r>
            <a:r>
              <a:rPr lang="en-US" sz="4800" dirty="0" smtClean="0"/>
              <a:t>Quiz: Code</a:t>
            </a:r>
            <a:endParaRPr lang="en-US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670817" y="1130530"/>
            <a:ext cx="10942942" cy="5503714"/>
            <a:chOff x="670817" y="1130530"/>
            <a:chExt cx="10942942" cy="55037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9304" y="1130530"/>
              <a:ext cx="7745967" cy="550371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15271" y="1130530"/>
              <a:ext cx="1598488" cy="55037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817" y="1130530"/>
              <a:ext cx="1598487" cy="550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580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Laser </a:t>
            </a:r>
            <a:r>
              <a:rPr lang="en-US" sz="4800" dirty="0" smtClean="0"/>
              <a:t>Measurements </a:t>
            </a:r>
            <a:r>
              <a:rPr lang="en-US" sz="4800" dirty="0" smtClean="0"/>
              <a:t>Quiz: Code</a:t>
            </a:r>
            <a:endParaRPr lang="en-US" sz="4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17" y="1082501"/>
            <a:ext cx="11216383" cy="550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7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Laser </a:t>
            </a:r>
            <a:r>
              <a:rPr lang="en-US" sz="4800" dirty="0" smtClean="0"/>
              <a:t>Measurements </a:t>
            </a:r>
            <a:r>
              <a:rPr lang="en-US" sz="4800" dirty="0" smtClean="0"/>
              <a:t>Quiz: Code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17" y="1088967"/>
            <a:ext cx="10942942" cy="542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4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Laser </a:t>
            </a:r>
            <a:r>
              <a:rPr lang="en-US" sz="4800" dirty="0" smtClean="0"/>
              <a:t>Measurements </a:t>
            </a:r>
            <a:r>
              <a:rPr lang="en-US" sz="4800" dirty="0" smtClean="0"/>
              <a:t>Quiz: Code</a:t>
            </a:r>
            <a:endParaRPr lang="en-US" sz="4800" dirty="0"/>
          </a:p>
        </p:txBody>
      </p:sp>
      <p:grpSp>
        <p:nvGrpSpPr>
          <p:cNvPr id="7" name="Group 6"/>
          <p:cNvGrpSpPr/>
          <p:nvPr/>
        </p:nvGrpSpPr>
        <p:grpSpPr>
          <a:xfrm>
            <a:off x="670816" y="1135911"/>
            <a:ext cx="10942943" cy="5472706"/>
            <a:chOff x="670816" y="1135911"/>
            <a:chExt cx="10942943" cy="547270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0630" y="1135911"/>
              <a:ext cx="8043315" cy="547270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3945" y="1135911"/>
              <a:ext cx="1449814" cy="547270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816" y="1135911"/>
              <a:ext cx="1449814" cy="5472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8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Laser </a:t>
            </a:r>
            <a:r>
              <a:rPr lang="en-US" sz="4800" dirty="0" smtClean="0"/>
              <a:t>Measurements </a:t>
            </a:r>
            <a:r>
              <a:rPr lang="en-US" sz="4800" dirty="0" smtClean="0"/>
              <a:t>Quiz: Code</a:t>
            </a:r>
            <a:endParaRPr lang="en-US" sz="4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70817" y="1088069"/>
            <a:ext cx="10942942" cy="5578738"/>
            <a:chOff x="670817" y="1088069"/>
            <a:chExt cx="10942942" cy="55787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8917" y="1088069"/>
              <a:ext cx="9206741" cy="557873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817" y="1088069"/>
              <a:ext cx="868101" cy="557873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5658" y="1088069"/>
              <a:ext cx="868101" cy="5578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80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83028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Kalman Filter Road Map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5" r="-21"/>
          <a:stretch/>
        </p:blipFill>
        <p:spPr>
          <a:xfrm>
            <a:off x="710416" y="1050096"/>
            <a:ext cx="10863743" cy="573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11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5632" y="142309"/>
            <a:ext cx="10942942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Is linear Kalman Filter enough ????</a:t>
            </a:r>
            <a:endParaRPr lang="en-US" sz="4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45632" y="1180407"/>
            <a:ext cx="10942942" cy="518603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200" b="1" dirty="0"/>
              <a:t>Sources of nonlinearity</a:t>
            </a:r>
            <a:r>
              <a:rPr lang="en-US" sz="3200" b="1" dirty="0" smtClean="0"/>
              <a:t>: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0000"/>
                </a:solidFill>
              </a:rPr>
              <a:t>Motion </a:t>
            </a:r>
            <a:r>
              <a:rPr lang="en-US" sz="3200" dirty="0" smtClean="0">
                <a:solidFill>
                  <a:srgbClr val="FF0000"/>
                </a:solidFill>
              </a:rPr>
              <a:t>Model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(State Transformation Function)</a:t>
            </a:r>
            <a:endParaRPr lang="en-US" sz="3200" dirty="0">
              <a:solidFill>
                <a:srgbClr val="FF0000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rgbClr val="FF0000"/>
                </a:solidFill>
              </a:rPr>
              <a:t>Measurement Transformation Function</a:t>
            </a:r>
          </a:p>
          <a:p>
            <a:pPr marL="1143000" lvl="1" indent="-685800"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b="1" dirty="0" smtClean="0"/>
              <a:t>Solutions: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rgbClr val="FF0000"/>
                </a:solidFill>
              </a:rPr>
              <a:t>Extended Kalman Filter </a:t>
            </a:r>
          </a:p>
          <a:p>
            <a:pPr marL="2286000" lvl="4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linearize the nonlinearity and continue normally</a:t>
            </a:r>
            <a:endParaRPr lang="en-US" sz="32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32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rgbClr val="FF0000"/>
                </a:solidFill>
              </a:rPr>
              <a:t>Unscented Kalman Filter !!!!!!</a:t>
            </a:r>
            <a:endParaRPr lang="en-US" sz="3200" dirty="0">
              <a:solidFill>
                <a:srgbClr val="FF0000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FF0000"/>
              </a:solidFill>
            </a:endParaRP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2568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Radar Measurement</a:t>
            </a:r>
            <a:endParaRPr lang="en-US" sz="4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17" y="949482"/>
            <a:ext cx="10973953" cy="56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3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Radar Measurement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17" y="1082421"/>
            <a:ext cx="10942942" cy="50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2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4728" y="708471"/>
            <a:ext cx="11971181" cy="2848376"/>
            <a:chOff x="184728" y="148047"/>
            <a:chExt cx="11971181" cy="27595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728" y="148047"/>
              <a:ext cx="2656946" cy="275958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2746" t="5850" b="4429"/>
            <a:stretch/>
          </p:blipFill>
          <p:spPr>
            <a:xfrm>
              <a:off x="2728862" y="166815"/>
              <a:ext cx="3246368" cy="268892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2053" y="176182"/>
              <a:ext cx="3453811" cy="267380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3697" y="190249"/>
              <a:ext cx="3202212" cy="2651425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156591" y="3556847"/>
            <a:ext cx="11955274" cy="3094892"/>
            <a:chOff x="156591" y="2977947"/>
            <a:chExt cx="11955274" cy="295861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6591" y="2977972"/>
              <a:ext cx="2670869" cy="293564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8434" y="2983702"/>
              <a:ext cx="3127949" cy="2952864"/>
            </a:xfrm>
            <a:prstGeom prst="rect">
              <a:avLst/>
            </a:prstGeom>
          </p:spPr>
        </p:pic>
        <p:pic>
          <p:nvPicPr>
            <p:cNvPr id="22" name="Content Placeholder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3896" y="2983702"/>
              <a:ext cx="3284570" cy="292991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92183" y="2977947"/>
              <a:ext cx="3219682" cy="2935671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184728" y="-448298"/>
            <a:ext cx="111567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Measurement Refinement using Kalman filter</a:t>
            </a:r>
            <a:r>
              <a:rPr lang="en-US" sz="7200" b="1" dirty="0" smtClean="0"/>
              <a:t> </a:t>
            </a:r>
            <a:endParaRPr lang="en-US" sz="7200" b="1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4038600" y="6566075"/>
            <a:ext cx="4114800" cy="365125"/>
          </a:xfrm>
        </p:spPr>
        <p:txBody>
          <a:bodyPr/>
          <a:lstStyle/>
          <a:p>
            <a:r>
              <a:rPr lang="en-US" dirty="0" smtClean="0"/>
              <a:t>Presented By: Eng. Omar Elzaafarany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13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Radar Measurement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18" y="988918"/>
            <a:ext cx="10942942" cy="538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8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Radar Measurement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94" y="949946"/>
            <a:ext cx="10551365" cy="569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0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Radar Measurement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474" t="9888" r="6107"/>
          <a:stretch/>
        </p:blipFill>
        <p:spPr>
          <a:xfrm>
            <a:off x="1961804" y="881148"/>
            <a:ext cx="8512233" cy="4795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9714" t="32615" r="4401" b="8456"/>
          <a:stretch/>
        </p:blipFill>
        <p:spPr>
          <a:xfrm>
            <a:off x="7348451" y="5536276"/>
            <a:ext cx="2568633" cy="1321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0087" y="6197138"/>
            <a:ext cx="142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NonLinear</a:t>
            </a:r>
            <a:r>
              <a:rPr lang="en-US" dirty="0" smtClean="0"/>
              <a:t> 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4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Radar Measurement</a:t>
            </a:r>
            <a:endParaRPr lang="en-US" sz="4000" dirty="0"/>
          </a:p>
        </p:txBody>
      </p:sp>
      <p:pic>
        <p:nvPicPr>
          <p:cNvPr id="5" name="Picture 2" descr="https://video.udacity-data.com/topher/2017/February/58b4cc34_screenshot-from-2017-02-27-19-02-34/screenshot-from-2017-02-27-19-02-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675" y="850194"/>
            <a:ext cx="7425779" cy="324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205" y="3304850"/>
            <a:ext cx="7848166" cy="35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9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Nonlinear </a:t>
            </a:r>
            <a:r>
              <a:rPr lang="en-US" sz="4000" dirty="0" smtClean="0"/>
              <a:t>Transformation of Gaussian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670817" y="970061"/>
            <a:ext cx="10942942" cy="5758100"/>
            <a:chOff x="670817" y="970061"/>
            <a:chExt cx="10942942" cy="5758100"/>
          </a:xfrm>
        </p:grpSpPr>
        <p:pic>
          <p:nvPicPr>
            <p:cNvPr id="1026" name="Picture 2" descr="https://video.udacity-data.com/topher/2017/February/58b4cd25_screenshot-from-2017-02-27-19-06-36/screenshot-from-2017-02-27-19-06-3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817" y="970062"/>
              <a:ext cx="10426674" cy="5758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7491" y="970061"/>
              <a:ext cx="516268" cy="5758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144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Extended Kalman Filter Idea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670817" y="999155"/>
            <a:ext cx="10942942" cy="5742466"/>
            <a:chOff x="670817" y="999155"/>
            <a:chExt cx="10942942" cy="5742466"/>
          </a:xfrm>
        </p:grpSpPr>
        <p:pic>
          <p:nvPicPr>
            <p:cNvPr id="2050" name="Picture 2" descr="https://video.udacity-data.com/topher/2017/February/58b4cda2_screenshot-from-2017-02-27-19-08-41/screenshot-from-2017-02-27-19-08-4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817" y="999156"/>
              <a:ext cx="10394086" cy="5742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4903" y="999155"/>
              <a:ext cx="548856" cy="5742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20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Extended Kalman Filter Idea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29" r="2471"/>
          <a:stretch/>
        </p:blipFill>
        <p:spPr>
          <a:xfrm>
            <a:off x="665019" y="952175"/>
            <a:ext cx="10972800" cy="570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3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Extended Kalman Filter Idea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670817" y="953341"/>
            <a:ext cx="10942942" cy="5793458"/>
            <a:chOff x="670817" y="953341"/>
            <a:chExt cx="10942942" cy="579345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817" y="953341"/>
              <a:ext cx="10700994" cy="579345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9772" y="953341"/>
              <a:ext cx="263987" cy="5793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83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Multi-Variant Taylor Series Expansion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851"/>
            <a:ext cx="12192000" cy="2120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7856"/>
            <a:ext cx="12192000" cy="16866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896" y="4984530"/>
            <a:ext cx="43053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3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Back to Radar </a:t>
            </a:r>
            <a:r>
              <a:rPr lang="en-US" sz="4000" dirty="0" smtClean="0"/>
              <a:t>Measurements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17" y="932608"/>
            <a:ext cx="10942942" cy="558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8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Range Velocity Map [Radar/Lidar]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0796" y="1040463"/>
            <a:ext cx="7370706" cy="5735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354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7319" y="2785755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Code: </a:t>
            </a:r>
            <a:r>
              <a:rPr lang="en-US" sz="4000" dirty="0"/>
              <a:t>Jacobian Matrix Programming Quiz</a:t>
            </a:r>
          </a:p>
        </p:txBody>
      </p:sp>
    </p:spTree>
    <p:extLst>
      <p:ext uri="{BB962C8B-B14F-4D97-AF65-F5344CB8AC3E}">
        <p14:creationId xmlns:p14="http://schemas.microsoft.com/office/powerpoint/2010/main" val="357396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EKF Algorithm Generalization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70817" y="964179"/>
            <a:ext cx="10589211" cy="5757458"/>
            <a:chOff x="670817" y="964179"/>
            <a:chExt cx="10589211" cy="5757458"/>
          </a:xfrm>
        </p:grpSpPr>
        <p:pic>
          <p:nvPicPr>
            <p:cNvPr id="6146" name="Picture 2" descr="https://video.udacity-data.com/topher/2017/February/58b4d569_algorithm-generalization-900/algorithm-generalization-900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547" y="964179"/>
              <a:ext cx="10235481" cy="5757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817" y="964179"/>
              <a:ext cx="377850" cy="5757458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483" y="3544858"/>
            <a:ext cx="1771650" cy="4000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44555" y="3880938"/>
            <a:ext cx="5947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Since we are still using constant velocity model so for </a:t>
            </a:r>
            <a:r>
              <a:rPr lang="en-US" dirty="0"/>
              <a:t>the prediction step, we can still use the regular Kalman filter equations and the </a:t>
            </a:r>
            <a:r>
              <a:rPr lang="en-US" i="1" dirty="0" smtClean="0"/>
              <a:t>F</a:t>
            </a:r>
            <a:r>
              <a:rPr lang="en-US" dirty="0"/>
              <a:t> matrix rather than the extended Kalman filter equations.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4538749" y="4563687"/>
            <a:ext cx="590204" cy="167917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261956" y="5403273"/>
            <a:ext cx="2377440" cy="2576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99709" y="3245323"/>
            <a:ext cx="3039687" cy="499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>
            <a:off x="4355869" y="4342603"/>
            <a:ext cx="3283527" cy="78635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7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EKF Algorithm Generalization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993"/>
          <a:stretch/>
        </p:blipFill>
        <p:spPr>
          <a:xfrm>
            <a:off x="274320" y="1228751"/>
            <a:ext cx="11705159" cy="401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6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Code: </a:t>
            </a:r>
            <a:r>
              <a:rPr lang="en-US" sz="4000" dirty="0"/>
              <a:t>Evaluating KF Performance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17" y="965627"/>
            <a:ext cx="10942942" cy="55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4766" y="3001885"/>
            <a:ext cx="10110790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Code: RMSE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563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/>
              <a:t>Unscented Kalman Filters</a:t>
            </a:r>
            <a:br>
              <a:rPr lang="en-US" dirty="0"/>
            </a:br>
            <a:r>
              <a:rPr lang="en-US" dirty="0" smtClean="0"/>
              <a:t>in </a:t>
            </a:r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159529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The CTRV Model</a:t>
            </a:r>
            <a:endParaRPr 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670817" y="1188720"/>
            <a:ext cx="109429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Motion Models and Kalman Filters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constant </a:t>
            </a:r>
            <a:r>
              <a:rPr lang="en-US" dirty="0"/>
              <a:t>turn rate and velocity magnitude model (CTRV)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constant turn rate and acceleration (CTRA)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constant steering angle and velocity (CSAV)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constant curvature and acceleration (CCA)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dirty="0"/>
          </a:p>
        </p:txBody>
      </p:sp>
      <p:pic>
        <p:nvPicPr>
          <p:cNvPr id="10" name="Picture 2" descr="https://video.udacity-data.com/topher/2017/February/58b4e465_screenshot-from-2017-02-27-20-45-49/screenshot-from-2017-02-27-20-45-4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0" t="8165" r="8812" b="5977"/>
          <a:stretch/>
        </p:blipFill>
        <p:spPr bwMode="auto">
          <a:xfrm>
            <a:off x="5813571" y="1904302"/>
            <a:ext cx="5293453" cy="485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4383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The CTRV Model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30" y="1228973"/>
            <a:ext cx="11760116" cy="488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78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The CTRV Model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17" y="1060532"/>
            <a:ext cx="10942942" cy="572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073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817" y="142308"/>
            <a:ext cx="10942942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The CTRV Model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94" y="1081893"/>
            <a:ext cx="10928465" cy="536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6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880" y="1514073"/>
            <a:ext cx="5617775" cy="4487573"/>
          </a:xfrm>
          <a:prstGeom prst="rect">
            <a:avLst/>
          </a:prstGeom>
        </p:spPr>
      </p:pic>
      <p:sp>
        <p:nvSpPr>
          <p:cNvPr id="6" name="Round Same Side Corner Rectangle 5"/>
          <p:cNvSpPr/>
          <p:nvPr/>
        </p:nvSpPr>
        <p:spPr>
          <a:xfrm>
            <a:off x="1524000" y="-1"/>
            <a:ext cx="9144000" cy="1352283"/>
          </a:xfrm>
          <a:prstGeom prst="round2SameRect">
            <a:avLst>
              <a:gd name="adj1" fmla="val 22691"/>
              <a:gd name="adj2" fmla="val 0"/>
            </a:avLst>
          </a:prstGeom>
          <a:solidFill>
            <a:srgbClr val="2B6CA7"/>
          </a:solidFill>
          <a:ln>
            <a:noFill/>
          </a:ln>
          <a:effectLst>
            <a:outerShdw blurRad="635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KALMAN Filter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942" y="6163435"/>
            <a:ext cx="8684251" cy="50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2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732" y="1525215"/>
            <a:ext cx="5516922" cy="4444187"/>
          </a:xfrm>
          <a:prstGeom prst="rect">
            <a:avLst/>
          </a:prstGeom>
        </p:spPr>
      </p:pic>
      <p:sp>
        <p:nvSpPr>
          <p:cNvPr id="4" name="Round Same Side Corner Rectangle 3"/>
          <p:cNvSpPr/>
          <p:nvPr/>
        </p:nvSpPr>
        <p:spPr>
          <a:xfrm>
            <a:off x="1524000" y="-1"/>
            <a:ext cx="9144000" cy="1352283"/>
          </a:xfrm>
          <a:prstGeom prst="round2SameRect">
            <a:avLst>
              <a:gd name="adj1" fmla="val 22691"/>
              <a:gd name="adj2" fmla="val 0"/>
            </a:avLst>
          </a:prstGeom>
          <a:solidFill>
            <a:srgbClr val="2B6CA7"/>
          </a:solidFill>
          <a:ln>
            <a:noFill/>
          </a:ln>
          <a:effectLst>
            <a:outerShdw blurRad="635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KALMAN Filter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942" y="6163435"/>
            <a:ext cx="8684251" cy="50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9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903" y="1533338"/>
            <a:ext cx="5545753" cy="4467413"/>
          </a:xfrm>
          <a:prstGeom prst="rect">
            <a:avLst/>
          </a:prstGeom>
        </p:spPr>
      </p:pic>
      <p:sp>
        <p:nvSpPr>
          <p:cNvPr id="4" name="Round Same Side Corner Rectangle 3"/>
          <p:cNvSpPr/>
          <p:nvPr/>
        </p:nvSpPr>
        <p:spPr>
          <a:xfrm>
            <a:off x="1524000" y="-1"/>
            <a:ext cx="9144000" cy="1352283"/>
          </a:xfrm>
          <a:prstGeom prst="round2SameRect">
            <a:avLst>
              <a:gd name="adj1" fmla="val 22691"/>
              <a:gd name="adj2" fmla="val 0"/>
            </a:avLst>
          </a:prstGeom>
          <a:solidFill>
            <a:srgbClr val="2B6CA7"/>
          </a:solidFill>
          <a:ln>
            <a:noFill/>
          </a:ln>
          <a:effectLst>
            <a:outerShdw blurRad="635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KALMAN Filter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942" y="6163435"/>
            <a:ext cx="8684251" cy="50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496</Words>
  <Application>Microsoft Office PowerPoint</Application>
  <PresentationFormat>Widescreen</PresentationFormat>
  <Paragraphs>123</Paragraphs>
  <Slides>69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Open Sans</vt:lpstr>
      <vt:lpstr>Wingdings</vt:lpstr>
      <vt:lpstr>Office Theme</vt:lpstr>
      <vt:lpstr>Radar Project Feedback</vt:lpstr>
      <vt:lpstr> Lidar and Radar Fusion with Kalman Filters in C++</vt:lpstr>
      <vt:lpstr>PowerPoint Presentation</vt:lpstr>
      <vt:lpstr>Kalman Filter Results</vt:lpstr>
      <vt:lpstr>PowerPoint Presentation</vt:lpstr>
      <vt:lpstr>Range Velocity Map [Radar/Lidar]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Lidar-Radar Measurements Fusion</vt:lpstr>
      <vt:lpstr>PowerPoint Presentation</vt:lpstr>
      <vt:lpstr>PowerPoint Presentation</vt:lpstr>
      <vt:lpstr>PowerPoint Presentation</vt:lpstr>
      <vt:lpstr>PowerPoint Presentation</vt:lpstr>
      <vt:lpstr>Definition of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Unscented Kalman Filters in C++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Lidar PointCloud Processing</dc:title>
  <dc:creator>Omar Elzaafarany</dc:creator>
  <cp:lastModifiedBy>Omar Elzaafarany</cp:lastModifiedBy>
  <cp:revision>90</cp:revision>
  <dcterms:created xsi:type="dcterms:W3CDTF">2021-10-23T10:10:52Z</dcterms:created>
  <dcterms:modified xsi:type="dcterms:W3CDTF">2021-12-18T18:01:57Z</dcterms:modified>
</cp:coreProperties>
</file>